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72" r:id="rId10"/>
    <p:sldId id="262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0080625" cy="567055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7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D22003C-C024-4DA2-9E96-0D6375E70B4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4C98C77-783F-44FB-B488-21CEAA9AF16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637F41-73FC-44D2-A206-B6C48DC43041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49F1E5-48E6-427A-A92F-1364C2B6C7D8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E133D33-3F2E-4800-88F3-26D0A080074D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CO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D1E6266-F9B3-4CA1-B8EC-8E0131DD5073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E869759-54A4-4489-B0F8-D73D1675B470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BA5EB5B-A26F-4A0A-B3E7-BA4101EF4F5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76E403E-AE33-4EF2-B395-1EEDEE4559A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FFE98B2-7B0B-4636-8932-14DA64DE85C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9EC9031-8BA4-48A2-8777-ED18B1ADE0C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CO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A37199-E386-4139-AC97-ACC27E71540E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EECA69D-DBCC-4ECF-92DA-0787EE6C93C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4053AB1-489A-4E51-8394-A40DA843164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D7D825B-C7D6-4941-84A2-46B488DB8C2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DDC385C-BAF9-4289-BDA3-23874A744F5C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4B5AF00-A6C7-4193-ABFA-DDE1449AAAF5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02355D-0BC9-4481-A863-A4CA1E8FE684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890AEE7-87AA-4A02-9BF3-2C604B98038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00C629-330E-4A79-A27C-824969B53D2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415C337-F766-47E6-8D74-8F42AB84FF1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5F7DC4-7695-430D-8F69-FFF85FE6790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122DE7-F3A2-41D1-B4F0-793DC54DC67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9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B5AC154-2A90-4DA3-87E8-6298E860761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194040" y="196560"/>
            <a:ext cx="9692280" cy="527688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dt" idx="1"/>
          </p:nvPr>
        </p:nvSpPr>
        <p:spPr>
          <a:xfrm>
            <a:off x="226800" y="5215680"/>
            <a:ext cx="226764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>
              <a:lnSpc>
                <a:spcPct val="100000"/>
              </a:lnSpc>
              <a:buNone/>
              <a:defRPr lang="es-CO" sz="1400" b="0" strike="noStrike" spc="-1">
                <a:solidFill>
                  <a:srgbClr val="40404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CO" sz="1400" b="0" strike="noStrike" spc="-1">
                <a:solidFill>
                  <a:srgbClr val="404040"/>
                </a:solidFill>
                <a:latin typeface="Times New Roman"/>
              </a:rPr>
              <a:t> </a:t>
            </a:r>
            <a:endParaRPr lang="es-CO" sz="1400" b="0" strike="noStrike" spc="-1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2"/>
          </p:nvPr>
        </p:nvSpPr>
        <p:spPr>
          <a:xfrm>
            <a:off x="2885400" y="5215680"/>
            <a:ext cx="430920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ctr">
              <a:lnSpc>
                <a:spcPct val="100000"/>
              </a:lnSpc>
              <a:buNone/>
              <a:defRPr lang="es-CO" sz="750" b="0" strike="noStrike" cap="all" spc="-1">
                <a:solidFill>
                  <a:srgbClr val="FFFFFF"/>
                </a:solidFill>
                <a:latin typeface="Calibri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es-CO" sz="750" b="0" strike="noStrike" cap="all" spc="-1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lang="es-CO" sz="75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8656560" y="5215680"/>
            <a:ext cx="120924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es-CO" sz="870" b="0" strike="noStrike" spc="-1">
                <a:solidFill>
                  <a:srgbClr val="FFFFFF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7E656C8-4F5C-4106-AADD-AD2FAB24F3DE}" type="slidenum">
              <a:rPr lang="es-CO" sz="870" b="0" strike="noStrike" spc="-1">
                <a:solidFill>
                  <a:srgbClr val="FFFFFF"/>
                </a:solidFill>
                <a:latin typeface="Calibri"/>
                <a:ea typeface="DejaVu Sans"/>
              </a:rPr>
              <a:t>‹Nº›</a:t>
            </a:fld>
            <a:endParaRPr lang="es-CO" sz="87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90" b="0" strike="noStrike" spc="-1">
                <a:solidFill>
                  <a:srgbClr val="000000"/>
                </a:solidFill>
                <a:latin typeface="Century Gothic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/>
          <p:nvPr/>
        </p:nvSpPr>
        <p:spPr>
          <a:xfrm>
            <a:off x="194040" y="196560"/>
            <a:ext cx="9692280" cy="527688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3970" b="0" strike="noStrike" spc="-1">
                <a:solidFill>
                  <a:srgbClr val="000000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ftr" idx="4"/>
          </p:nvPr>
        </p:nvSpPr>
        <p:spPr>
          <a:xfrm>
            <a:off x="2885400" y="5215680"/>
            <a:ext cx="430920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ctr">
              <a:lnSpc>
                <a:spcPct val="100000"/>
              </a:lnSpc>
              <a:buNone/>
              <a:defRPr lang="en-US" sz="820" b="0" strike="noStrike" spc="-1">
                <a:solidFill>
                  <a:srgbClr val="404040"/>
                </a:solidFill>
                <a:latin typeface="Century Gothic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en-US" sz="820" b="0" strike="noStrike" spc="-1">
                <a:solidFill>
                  <a:srgbClr val="404040"/>
                </a:solidFill>
                <a:latin typeface="Century Gothic"/>
              </a:rPr>
              <a:t>&lt;pie de página&gt;</a:t>
            </a:r>
            <a:endParaRPr lang="es-CO" sz="820" b="0" strike="noStrike" spc="-1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sldNum" idx="5"/>
          </p:nvPr>
        </p:nvSpPr>
        <p:spPr>
          <a:xfrm>
            <a:off x="8656560" y="5215680"/>
            <a:ext cx="120924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en-US" sz="820" b="0" strike="noStrike" spc="-1">
                <a:solidFill>
                  <a:srgbClr val="404040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77844B7-251F-4C49-859A-325AECB4B0A6}" type="slidenum">
              <a:rPr lang="en-US" sz="820" b="0" strike="noStrike" spc="-1">
                <a:solidFill>
                  <a:srgbClr val="404040"/>
                </a:solidFill>
                <a:latin typeface="Century Gothic"/>
              </a:rPr>
              <a:t>‹Nº›</a:t>
            </a:fld>
            <a:endParaRPr lang="es-CO" sz="82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dt" idx="6"/>
          </p:nvPr>
        </p:nvSpPr>
        <p:spPr>
          <a:xfrm>
            <a:off x="226800" y="5215680"/>
            <a:ext cx="2267640" cy="22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>
              <a:buNone/>
              <a:defRPr lang="es-CO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es-CO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90" b="0" strike="noStrike" spc="-1">
                <a:solidFill>
                  <a:srgbClr val="000000"/>
                </a:solidFill>
                <a:latin typeface="Century Gothic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60" b="0" strike="noStrike" spc="-1">
                <a:solidFill>
                  <a:srgbClr val="000000"/>
                </a:solidFill>
                <a:latin typeface="Century Gothic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entury Gothic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o.org/3/v8490s/v8490s06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re.ac.uk/download/pdf/6505747.pdf" TargetMode="External"/><Relationship Id="rId4" Type="http://schemas.openxmlformats.org/officeDocument/2006/relationships/hyperlink" Target="https://doi.org/10.46377/dilemas.v9i.302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fao.org/3/v8490s/v8490s06.htm" TargetMode="Externa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fao.org/3/v8490s/v8490s06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1" strike="noStrike" spc="-1">
                <a:solidFill>
                  <a:schemeClr val="hlink"/>
                </a:solidFill>
                <a:latin typeface="Georgia"/>
              </a:rPr>
              <a:t>COSTOS DE PRODUCCIÓN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259807" y="1764360"/>
            <a:ext cx="4345109" cy="2770469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0">
              <a:lnSpc>
                <a:spcPct val="100000"/>
              </a:lnSpc>
              <a:spcBef>
                <a:spcPts val="397"/>
              </a:spcBef>
              <a:buNone/>
              <a:tabLst>
                <a:tab pos="0" algn="l"/>
              </a:tabLst>
            </a:pP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Qué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tener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en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cuenta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para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determinar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el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entury Gothic"/>
              </a:rPr>
              <a:t>costo</a:t>
            </a:r>
            <a:r>
              <a:rPr lang="en-US" sz="3600" b="0" strike="noStrike" spc="-1" dirty="0">
                <a:solidFill>
                  <a:srgbClr val="000000"/>
                </a:solidFill>
                <a:latin typeface="Century Gothic"/>
              </a:rPr>
              <a:t>???</a:t>
            </a:r>
          </a:p>
        </p:txBody>
      </p:sp>
      <p:pic>
        <p:nvPicPr>
          <p:cNvPr id="86" name="Picture 11"/>
          <p:cNvPicPr/>
          <p:nvPr/>
        </p:nvPicPr>
        <p:blipFill>
          <a:blip r:embed="rId2"/>
          <a:stretch/>
        </p:blipFill>
        <p:spPr>
          <a:xfrm>
            <a:off x="1706040" y="1764360"/>
            <a:ext cx="3351600" cy="3035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57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4"/>
          <p:cNvSpPr/>
          <p:nvPr/>
        </p:nvSpPr>
        <p:spPr>
          <a:xfrm>
            <a:off x="360360" y="720000"/>
            <a:ext cx="8998200" cy="56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s-CO" sz="3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Costos indirectos – total gastos operacionales</a:t>
            </a:r>
            <a:endParaRPr lang="es-CO" sz="3100" b="0" strike="noStrike" spc="-1">
              <a:latin typeface="Arial"/>
            </a:endParaRPr>
          </a:p>
        </p:txBody>
      </p:sp>
      <p:graphicFrame>
        <p:nvGraphicFramePr>
          <p:cNvPr id="172" name="Tabla 141"/>
          <p:cNvGraphicFramePr/>
          <p:nvPr/>
        </p:nvGraphicFramePr>
        <p:xfrm>
          <a:off x="1285560" y="1947960"/>
          <a:ext cx="7553880" cy="1432560"/>
        </p:xfrm>
        <a:graphic>
          <a:graphicData uri="http://schemas.openxmlformats.org/drawingml/2006/table">
            <a:tbl>
              <a:tblPr/>
              <a:tblGrid>
                <a:gridCol w="145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PRODUCTOS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Arriendo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LUZ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AGUA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CONTROL DE CALIDAD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Depreciación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Arequipe por 500 g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66,00%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813.991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76.572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7.738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44.223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8.695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951.219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Arequipe por 4 onza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34,00%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419.329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39.446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3.986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22.781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4.479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490.022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48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100,00%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1.233.320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116.018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11.725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67.004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13.174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1.441.241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73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74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78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79" name="Google Shape;68;p1" descr="UDCA | Acceso protegido"/>
              <p:cNvPicPr/>
              <p:nvPr/>
            </p:nvPicPr>
            <p:blipFill>
              <a:blip r:embed="rId2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80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181" name="Rectángulo 152"/>
          <p:cNvSpPr/>
          <p:nvPr/>
        </p:nvSpPr>
        <p:spPr>
          <a:xfrm>
            <a:off x="1260000" y="3367800"/>
            <a:ext cx="1828440" cy="23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Fuente: Planta lácteos UDCA</a:t>
            </a:r>
            <a:endParaRPr lang="es-CO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solidFill>
              <a:srgbClr val="999933"/>
            </a:solidFill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1" strike="noStrike" spc="-1">
                <a:solidFill>
                  <a:schemeClr val="hlink"/>
                </a:solidFill>
                <a:latin typeface="Georgia"/>
              </a:rPr>
              <a:t>COSTOS FIJOS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5275080" y="1638000"/>
            <a:ext cx="3103560" cy="3401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9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Se define como el grupo de gastos que la empresa desembolsa, aunque no produzca ningún bien. (alquiler, sueldo de los vigilantes, etc.)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-370440">
              <a:lnSpc>
                <a:spcPct val="9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CFT es la suma de los costos fijos explícitos en el CPL y los costos implícitos en que incurre el empresario. 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84" name="Picture 7"/>
          <p:cNvPicPr/>
          <p:nvPr/>
        </p:nvPicPr>
        <p:blipFill>
          <a:blip r:embed="rId2"/>
          <a:stretch/>
        </p:blipFill>
        <p:spPr>
          <a:xfrm>
            <a:off x="2122200" y="2001960"/>
            <a:ext cx="3035520" cy="2481480"/>
          </a:xfrm>
          <a:prstGeom prst="rect">
            <a:avLst/>
          </a:prstGeom>
          <a:ln w="0">
            <a:noFill/>
          </a:ln>
        </p:spPr>
      </p:pic>
      <p:grpSp>
        <p:nvGrpSpPr>
          <p:cNvPr id="185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86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90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91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92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1" strike="noStrike" spc="-1">
                <a:solidFill>
                  <a:schemeClr val="hlink"/>
                </a:solidFill>
                <a:latin typeface="Georgia"/>
              </a:rPr>
              <a:t>COSTOS VARIABLES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5275080" y="1346760"/>
            <a:ext cx="3103560" cy="36932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8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Son aquellos costos que varían con él numero de unidades producidas, los componentes más importantes de estos son: la mano de obra y materia prima.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-370440">
              <a:lnSpc>
                <a:spcPct val="8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El CVT es la suma de las cantidades gastadas en c/u de los insumos variables empleados.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-370440">
              <a:lnSpc>
                <a:spcPct val="8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CT = CVT + CFT</a:t>
            </a:r>
            <a:r>
              <a:rPr lang="es-CO" sz="989" b="0" strike="noStrike" spc="-1">
                <a:solidFill>
                  <a:srgbClr val="292929"/>
                </a:solidFill>
                <a:latin typeface="Georgia"/>
              </a:rPr>
              <a:t> </a:t>
            </a:r>
            <a:endParaRPr lang="en-US" sz="989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95" name="Picture 7"/>
          <p:cNvPicPr/>
          <p:nvPr/>
        </p:nvPicPr>
        <p:blipFill>
          <a:blip r:embed="rId2"/>
          <a:stretch/>
        </p:blipFill>
        <p:spPr>
          <a:xfrm>
            <a:off x="2063520" y="1942560"/>
            <a:ext cx="3011760" cy="2568240"/>
          </a:xfrm>
          <a:prstGeom prst="rect">
            <a:avLst/>
          </a:prstGeom>
          <a:ln w="0">
            <a:noFill/>
          </a:ln>
        </p:spPr>
      </p:pic>
      <p:grpSp>
        <p:nvGrpSpPr>
          <p:cNvPr id="196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97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01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02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03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1" strike="noStrike" spc="-1">
                <a:solidFill>
                  <a:schemeClr val="hlink"/>
                </a:solidFill>
                <a:latin typeface="Georgia"/>
              </a:rPr>
              <a:t>COSTOS TOTALES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5275080" y="1638000"/>
            <a:ext cx="3103560" cy="3401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100000"/>
              </a:lnSpc>
              <a:spcBef>
                <a:spcPts val="397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979" b="0" u="sng" strike="noStrike" spc="-1">
                <a:solidFill>
                  <a:srgbClr val="292929"/>
                </a:solidFill>
                <a:uFillTx/>
                <a:latin typeface="Georgia"/>
              </a:rPr>
              <a:t>Costos totales,</a:t>
            </a: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 son todos los costos relacionados con la producción de un bien, son la suma de los fijos y los variables. 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0">
              <a:lnSpc>
                <a:spcPct val="100000"/>
              </a:lnSpc>
              <a:spcBef>
                <a:spcPts val="397"/>
              </a:spcBef>
              <a:buNone/>
              <a:tabLst>
                <a:tab pos="0" algn="l"/>
              </a:tabLst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	(x) representa el producto que va a elaborarse.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0">
              <a:lnSpc>
                <a:spcPct val="100000"/>
              </a:lnSpc>
              <a:spcBef>
                <a:spcPts val="397"/>
              </a:spcBef>
              <a:buNone/>
              <a:tabLst>
                <a:tab pos="0" algn="l"/>
              </a:tabLst>
            </a:pPr>
            <a:r>
              <a:rPr lang="es-CO" sz="1979" b="0" strike="noStrike" spc="-1">
                <a:solidFill>
                  <a:srgbClr val="292929"/>
                </a:solidFill>
                <a:latin typeface="Georgia"/>
              </a:rPr>
              <a:t>	CT(x) = CV(x) + CF</a:t>
            </a:r>
            <a:endParaRPr lang="en-US" sz="1979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06" name="Picture 9"/>
          <p:cNvPicPr/>
          <p:nvPr/>
        </p:nvPicPr>
        <p:blipFill>
          <a:blip r:embed="rId2"/>
          <a:stretch/>
        </p:blipFill>
        <p:spPr>
          <a:xfrm>
            <a:off x="2182680" y="1942560"/>
            <a:ext cx="2868840" cy="2665080"/>
          </a:xfrm>
          <a:prstGeom prst="rect">
            <a:avLst/>
          </a:prstGeom>
          <a:ln w="0">
            <a:noFill/>
          </a:ln>
        </p:spPr>
      </p:pic>
      <p:grpSp>
        <p:nvGrpSpPr>
          <p:cNvPr id="207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208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12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13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14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0" strike="noStrike" spc="-1">
                <a:solidFill>
                  <a:schemeClr val="hlink"/>
                </a:solidFill>
                <a:latin typeface="Georgia"/>
              </a:rPr>
              <a:t>EL PUNTO DE EQUILIBRIO EN LA EMPRESA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5275080" y="1638000"/>
            <a:ext cx="3103560" cy="3401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90000"/>
              </a:lnSpc>
              <a:spcBef>
                <a:spcPts val="465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2320" b="0" strike="noStrike" spc="-1">
                <a:solidFill>
                  <a:srgbClr val="292929"/>
                </a:solidFill>
                <a:latin typeface="Georgia"/>
              </a:rPr>
              <a:t>El punto de equilibrio es aquel punto de actividad (volumen de ventas) donde los ingresos totales y los gastos totales son iguales, es decir no existe ni utilidad ni pérdida. </a:t>
            </a:r>
            <a:endParaRPr lang="en-US" sz="2320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7" name="Picture 10"/>
          <p:cNvPicPr/>
          <p:nvPr/>
        </p:nvPicPr>
        <p:blipFill>
          <a:blip r:embed="rId2"/>
          <a:stretch/>
        </p:blipFill>
        <p:spPr>
          <a:xfrm>
            <a:off x="1586880" y="1703880"/>
            <a:ext cx="3714120" cy="3036600"/>
          </a:xfrm>
          <a:prstGeom prst="rect">
            <a:avLst/>
          </a:prstGeom>
          <a:ln w="0">
            <a:noFill/>
          </a:ln>
        </p:spPr>
      </p:pic>
      <p:grpSp>
        <p:nvGrpSpPr>
          <p:cNvPr id="218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219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23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24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25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0" strike="noStrike" spc="-1">
                <a:solidFill>
                  <a:schemeClr val="hlink"/>
                </a:solidFill>
                <a:latin typeface="Georgia"/>
              </a:rPr>
              <a:t>EL PUNTO DE EQUILIBRIO EN LA EMPRESA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1647360" y="1584360"/>
            <a:ext cx="3471480" cy="369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80000"/>
              </a:lnSpc>
              <a:spcBef>
                <a:spcPts val="332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660" b="0" strike="noStrike" spc="-1">
                <a:solidFill>
                  <a:srgbClr val="292929"/>
                </a:solidFill>
                <a:latin typeface="Georgia"/>
              </a:rPr>
              <a:t>Existen tres métodos para conocer el punto de equilibrio y son: • Método de la ecuación. • Método del margen de contribución. • Método gráfico. </a:t>
            </a:r>
            <a:endParaRPr lang="en-US" sz="1660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-370440">
              <a:lnSpc>
                <a:spcPct val="80000"/>
              </a:lnSpc>
              <a:spcBef>
                <a:spcPts val="332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660" b="0" strike="noStrike" spc="-1">
                <a:solidFill>
                  <a:srgbClr val="292929"/>
                </a:solidFill>
                <a:latin typeface="Georgia"/>
              </a:rPr>
              <a:t>Es conveniente para una mayor comprensión dejar claro lo que entendemos como PUNTO DE EQUILIBRIO.</a:t>
            </a:r>
            <a:endParaRPr lang="en-US" sz="1660" b="0" strike="noStrike" spc="-1">
              <a:solidFill>
                <a:srgbClr val="000000"/>
              </a:solidFill>
              <a:latin typeface="Century Gothic"/>
            </a:endParaRPr>
          </a:p>
          <a:p>
            <a:pPr marL="370440" indent="-370440">
              <a:lnSpc>
                <a:spcPct val="80000"/>
              </a:lnSpc>
              <a:spcBef>
                <a:spcPts val="332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1660" b="0" strike="noStrike" spc="-1">
                <a:solidFill>
                  <a:srgbClr val="292929"/>
                </a:solidFill>
                <a:latin typeface="Georgia"/>
              </a:rPr>
              <a:t>Es aquel nivel en el cual los ingresos “son iguales a los costos y gastos, y por ende no existe utilidad”, también podemos decir que es el nivel en el cual desaparecen las pérdidas y comienzan las utilidades o viceversa. </a:t>
            </a:r>
            <a:endParaRPr lang="en-US" sz="1660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8" name="Picture 5"/>
          <p:cNvPicPr/>
          <p:nvPr/>
        </p:nvPicPr>
        <p:blipFill>
          <a:blip r:embed="rId2"/>
          <a:stretch/>
        </p:blipFill>
        <p:spPr>
          <a:xfrm>
            <a:off x="5575680" y="2121120"/>
            <a:ext cx="2976480" cy="1798920"/>
          </a:xfrm>
          <a:prstGeom prst="rect">
            <a:avLst/>
          </a:prstGeom>
          <a:ln w="0">
            <a:noFill/>
          </a:ln>
        </p:spPr>
      </p:pic>
      <p:grpSp>
        <p:nvGrpSpPr>
          <p:cNvPr id="229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230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34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35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36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2030760" y="79920"/>
            <a:ext cx="5917680" cy="116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CO" sz="3309" b="0" strike="noStrike" spc="-1">
                <a:solidFill>
                  <a:schemeClr val="hlink"/>
                </a:solidFill>
                <a:latin typeface="Georgia"/>
              </a:rPr>
              <a:t>EL PUNTO DE EQUILIBRIO EN LA EMPRESA</a:t>
            </a:r>
            <a:endParaRPr lang="en-US" sz="3309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984600" y="1638000"/>
            <a:ext cx="4163760" cy="3401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70440" indent="-370440">
              <a:lnSpc>
                <a:spcPct val="90000"/>
              </a:lnSpc>
              <a:spcBef>
                <a:spcPts val="465"/>
              </a:spcBef>
              <a:buClr>
                <a:srgbClr val="CC9900"/>
              </a:buClr>
              <a:buSzPct val="70000"/>
              <a:buFont typeface="Wingdings" charset="2"/>
              <a:buChar char=""/>
            </a:pPr>
            <a:r>
              <a:rPr lang="es-CO" sz="2320" b="0" strike="noStrike" spc="-1">
                <a:solidFill>
                  <a:srgbClr val="292929"/>
                </a:solidFill>
                <a:latin typeface="Georgia"/>
              </a:rPr>
              <a:t>Para la determinación del punto de equilibrio se requiere la existencia de cuatro elementos básicos: los ingresos, margen financiero, los costos variables y los costos fijos. </a:t>
            </a:r>
            <a:endParaRPr lang="en-US" sz="2320" b="0" strike="noStrike" spc="-1">
              <a:solidFill>
                <a:srgbClr val="000000"/>
              </a:solidFill>
              <a:latin typeface="Century Gothic"/>
            </a:endParaRPr>
          </a:p>
          <a:p>
            <a:pPr marL="151200" indent="0">
              <a:lnSpc>
                <a:spcPct val="90000"/>
              </a:lnSpc>
              <a:spcBef>
                <a:spcPts val="465"/>
              </a:spcBef>
              <a:buNone/>
              <a:tabLst>
                <a:tab pos="0" algn="l"/>
              </a:tabLst>
            </a:pPr>
            <a:endParaRPr lang="en-US" sz="2320" b="0" strike="noStrike" spc="-1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39" name="Picture 7" descr="80433-271"/>
          <p:cNvPicPr/>
          <p:nvPr/>
        </p:nvPicPr>
        <p:blipFill>
          <a:blip r:embed="rId2"/>
          <a:stretch/>
        </p:blipFill>
        <p:spPr>
          <a:xfrm>
            <a:off x="5218920" y="1764360"/>
            <a:ext cx="3362400" cy="2372760"/>
          </a:xfrm>
          <a:prstGeom prst="rect">
            <a:avLst/>
          </a:prstGeom>
          <a:ln w="0">
            <a:noFill/>
          </a:ln>
        </p:spPr>
      </p:pic>
      <p:grpSp>
        <p:nvGrpSpPr>
          <p:cNvPr id="240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241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45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46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47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4"/>
          <p:cNvSpPr/>
          <p:nvPr/>
        </p:nvSpPr>
        <p:spPr>
          <a:xfrm>
            <a:off x="360360" y="720000"/>
            <a:ext cx="8998200" cy="56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s-ES" sz="3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</a:t>
            </a:r>
            <a:r>
              <a:rPr lang="es-CO" sz="3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eferencias</a:t>
            </a:r>
            <a:endParaRPr lang="es-CO" sz="3100" b="0" strike="noStrike" spc="-1">
              <a:latin typeface="Arial"/>
            </a:endParaRPr>
          </a:p>
        </p:txBody>
      </p:sp>
      <p:grpSp>
        <p:nvGrpSpPr>
          <p:cNvPr id="249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250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54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255" name="Google Shape;68;p1" descr="UDCA | Acceso protegido"/>
              <p:cNvPicPr/>
              <p:nvPr/>
            </p:nvPicPr>
            <p:blipFill>
              <a:blip r:embed="rId2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56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257" name="CuadroTexto 1"/>
          <p:cNvSpPr/>
          <p:nvPr/>
        </p:nvSpPr>
        <p:spPr>
          <a:xfrm>
            <a:off x="1021320" y="1798200"/>
            <a:ext cx="8273160" cy="378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Century Gothic"/>
              </a:rPr>
              <a:t>Ramírez Molinares, C., Pantoja Algarin, C. y Garcia Barboza, M. (2010). Fundamentos y Técnicas de Costos. Cartagena, Colombia: Universidad Libre Sede Cartagena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Century Gothic"/>
              </a:rPr>
              <a:t>Vallejos, H. y Chilinquinga, M. (2017).  Costos, modalidad ordenes de producción. Universidad  Técnica del Norte 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Century Gothic"/>
              </a:rPr>
              <a:t>PACHECO BAUTISTA, Fabiola Amparo. (2019). Módulo costos de producción 46 páginas. Tamaño 16 x 22 cm Incluye referencias Bibliográficas ISBN: 978-958-5471-26-9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CO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Aurora Zugarramurdi. (1998)..Ingeniería Económica Aplicada a la Industria Pesquera. FAOISBN 92-5-303738-5. Disponible en: </a:t>
            </a:r>
            <a:r>
              <a:rPr lang="es-CO" sz="11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  <a:hlinkClick r:id="rId3"/>
              </a:rPr>
              <a:t>https://www.fao.org/3/v8490s/v8490s06.htm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Gómez Niño, Ofelia. (2011). Los costos y procesos de producción, opción estratégica de productividad y competitividad en la industria de confecciones infantiles de Bucaramanga. </a:t>
            </a:r>
            <a:r>
              <a:rPr lang="es-ES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Revista EAN</a:t>
            </a: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, (70), 167-180. Retrieved August 17, 2022, from http://www.scielo.org.co/scielo.php?script=sci_arttext&amp;pid=S0120-81602011000100014&amp;lng=en&amp;tlng=es.</a:t>
            </a:r>
            <a:r>
              <a:rPr lang="es-CO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Navas Espín, Galo Renato, Peña Suárez, Dailín, Silva Álvarez, Nancy Deidamia, &amp; Mayorga Díaz, Mónica Patricia. (2021). Costos de producción y la determinación de precios del chocolate de la asociación “Las Delicias del Triunfo”. </a:t>
            </a:r>
            <a:r>
              <a:rPr lang="es-ES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Dilemas contemporáneos: educación, política y valores</a:t>
            </a: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, </a:t>
            </a:r>
            <a:r>
              <a:rPr lang="es-ES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(spe1), 00114. Epub 31 de enero de 2022.</a:t>
            </a: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  <a:hlinkClick r:id="rId4"/>
              </a:rPr>
              <a:t>https://doi.org/10.46377/dilemas.v9i.3027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CO" sz="11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Charles Ling. (1977). </a:t>
            </a:r>
            <a:r>
              <a:rPr lang="en-US" sz="11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Markeling Opera lions o./Dairy Cooperalives, FCS Research Report 38, Farmer Cooperative Service, USDA, June 1977</a:t>
            </a: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es-ES" sz="11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  <a:hlinkClick r:id="rId5"/>
              </a:rPr>
              <a:t>https://core.ac.uk/download/pdf/6505747.pdf</a:t>
            </a:r>
            <a:endParaRPr lang="es-CO" sz="1100" b="0" strike="noStrike" spc="-1">
              <a:latin typeface="Arial"/>
            </a:endParaRPr>
          </a:p>
          <a:p>
            <a:pPr marL="228600" indent="-2286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s-ES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Singh, Rajvir &amp; Nikitha, Malreddy &amp; Shwetnisha, &amp; Mangalleima, Nongmaithem &amp; Ijmtst, Editor. (2021). The Product and the Manufacturing of Yoghurt. International Journal for Modern Trends in Science and Technology. 7. 48-51. 10.46501/IJMTST0710007. </a:t>
            </a:r>
            <a:endParaRPr lang="es-CO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ángulo: esquinas redondeadas 3"/>
          <p:cNvSpPr/>
          <p:nvPr/>
        </p:nvSpPr>
        <p:spPr>
          <a:xfrm>
            <a:off x="875880" y="289476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100" b="0" strike="noStrike" spc="-1">
                <a:solidFill>
                  <a:schemeClr val="lt1"/>
                </a:solidFill>
                <a:latin typeface="Century Gothic"/>
              </a:rPr>
              <a:t>Costo total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472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s-ES" sz="3970" b="0" strike="noStrike" spc="-1">
                <a:solidFill>
                  <a:srgbClr val="262626"/>
                </a:solidFill>
                <a:latin typeface="Century Gothic"/>
              </a:rPr>
              <a:t>Costos y gastos</a:t>
            </a:r>
            <a:endParaRPr lang="en-US" sz="397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9" name="Rectángulo: esquinas redondeadas 4"/>
          <p:cNvSpPr/>
          <p:nvPr/>
        </p:nvSpPr>
        <p:spPr>
          <a:xfrm>
            <a:off x="2258280" y="412272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Costos de distribución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0" name="Rectángulo: esquinas redondeadas 5"/>
          <p:cNvSpPr/>
          <p:nvPr/>
        </p:nvSpPr>
        <p:spPr>
          <a:xfrm>
            <a:off x="2258280" y="159264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Costo de producción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1" name="Rectángulo: esquinas redondeadas 6"/>
          <p:cNvSpPr/>
          <p:nvPr/>
        </p:nvSpPr>
        <p:spPr>
          <a:xfrm>
            <a:off x="3908880" y="81468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1050" b="0" u="sng" strike="noStrike" spc="-1">
                <a:solidFill>
                  <a:schemeClr val="lt1"/>
                </a:solidFill>
                <a:uFillTx/>
                <a:latin typeface="Century Gothic"/>
                <a:hlinkClick r:id="rId2" action="ppaction://hlinksldjump"/>
              </a:rPr>
              <a:t>Materiales directos</a:t>
            </a:r>
            <a:endParaRPr lang="es-CO" sz="1050" b="0" strike="noStrike" spc="-1">
              <a:latin typeface="Arial"/>
            </a:endParaRPr>
          </a:p>
        </p:txBody>
      </p:sp>
      <p:sp>
        <p:nvSpPr>
          <p:cNvPr id="92" name="Rectángulo: esquinas redondeadas 7"/>
          <p:cNvSpPr/>
          <p:nvPr/>
        </p:nvSpPr>
        <p:spPr>
          <a:xfrm>
            <a:off x="3908880" y="159264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u="sng" strike="noStrike" spc="-1">
                <a:solidFill>
                  <a:schemeClr val="lt1"/>
                </a:solidFill>
                <a:uFillTx/>
                <a:latin typeface="Century Gothic"/>
                <a:hlinkClick r:id="rId3" action="ppaction://hlinksldjump"/>
              </a:rPr>
              <a:t>Mano de obra directa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3" name="Rectángulo: esquinas redondeadas 8"/>
          <p:cNvSpPr/>
          <p:nvPr/>
        </p:nvSpPr>
        <p:spPr>
          <a:xfrm>
            <a:off x="3908880" y="228348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Gastos generales de fabricación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4" name="Rectángulo: esquinas redondeadas 9"/>
          <p:cNvSpPr/>
          <p:nvPr/>
        </p:nvSpPr>
        <p:spPr>
          <a:xfrm>
            <a:off x="3908880" y="338112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Administración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5" name="Rectángulo: esquinas redondeadas 10"/>
          <p:cNvSpPr/>
          <p:nvPr/>
        </p:nvSpPr>
        <p:spPr>
          <a:xfrm>
            <a:off x="3908880" y="412272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Ventas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6" name="Rectángulo: esquinas redondeadas 11"/>
          <p:cNvSpPr/>
          <p:nvPr/>
        </p:nvSpPr>
        <p:spPr>
          <a:xfrm>
            <a:off x="3964680" y="4864320"/>
            <a:ext cx="1382400" cy="33408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Financieros</a:t>
            </a:r>
            <a:endParaRPr lang="es-CO" sz="900" b="0" strike="noStrike" spc="-1">
              <a:latin typeface="Arial"/>
            </a:endParaRPr>
          </a:p>
        </p:txBody>
      </p:sp>
      <p:sp>
        <p:nvSpPr>
          <p:cNvPr id="97" name="Rectángulo: esquinas redondeadas 12"/>
          <p:cNvSpPr/>
          <p:nvPr/>
        </p:nvSpPr>
        <p:spPr>
          <a:xfrm>
            <a:off x="6001560" y="1986840"/>
            <a:ext cx="2123640" cy="147852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solidFill>
              <a:srgbClr val="E3DED1">
                <a:lumMod val="1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Materiales indirectos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Mano de obra indirecta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Oficinistas de fábrica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Jefatura y supervisión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Servicios básicos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Arriendos de fábrica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Seguros de fábrica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u="sng" strike="noStrike" spc="-1">
                <a:solidFill>
                  <a:schemeClr val="lt1"/>
                </a:solidFill>
                <a:uFillTx/>
                <a:latin typeface="Century Gothic"/>
                <a:hlinkClick r:id="rId4" action="ppaction://hlinksldjump"/>
              </a:rPr>
              <a:t>Depreciación edificio, maquinaria</a:t>
            </a:r>
            <a:endParaRPr lang="es-CO" sz="9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chemeClr val="lt1"/>
                </a:solidFill>
                <a:latin typeface="Century Gothic"/>
              </a:rPr>
              <a:t>Fletes no considerables</a:t>
            </a:r>
            <a:endParaRPr lang="es-CO" sz="900" b="0" strike="noStrike" spc="-1">
              <a:latin typeface="Arial"/>
            </a:endParaRPr>
          </a:p>
        </p:txBody>
      </p:sp>
      <p:cxnSp>
        <p:nvCxnSpPr>
          <p:cNvPr id="98" name="Conector: angular 14"/>
          <p:cNvCxnSpPr>
            <a:stCxn id="90" idx="3"/>
            <a:endCxn id="91" idx="1"/>
          </p:cNvCxnSpPr>
          <p:nvPr/>
        </p:nvCxnSpPr>
        <p:spPr>
          <a:xfrm flipV="1">
            <a:off x="3640680" y="981720"/>
            <a:ext cx="268560" cy="778320"/>
          </a:xfrm>
          <a:prstGeom prst="bentConnector5">
            <a:avLst>
              <a:gd name="adj1" fmla="val 69664"/>
              <a:gd name="adj2" fmla="val 47894"/>
              <a:gd name="adj3" fmla="val 30335"/>
            </a:avLst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99" name="Conector: angular 17"/>
          <p:cNvCxnSpPr>
            <a:stCxn id="90" idx="3"/>
            <a:endCxn id="92" idx="1"/>
          </p:cNvCxnSpPr>
          <p:nvPr/>
        </p:nvCxnSpPr>
        <p:spPr>
          <a:xfrm>
            <a:off x="3640680" y="1759680"/>
            <a:ext cx="268560" cy="360"/>
          </a:xfrm>
          <a:prstGeom prst="bentConnector2">
            <a:avLst/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0" name="Conector: angular 19"/>
          <p:cNvCxnSpPr>
            <a:stCxn id="90" idx="3"/>
            <a:endCxn id="93" idx="1"/>
          </p:cNvCxnSpPr>
          <p:nvPr/>
        </p:nvCxnSpPr>
        <p:spPr>
          <a:xfrm>
            <a:off x="3640680" y="1759680"/>
            <a:ext cx="268560" cy="691200"/>
          </a:xfrm>
          <a:prstGeom prst="bentConnector5">
            <a:avLst>
              <a:gd name="adj1" fmla="val 685100"/>
              <a:gd name="adj2" fmla="val 151224"/>
              <a:gd name="adj3" fmla="val 30335"/>
            </a:avLst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1" name="Conector: angular 21"/>
          <p:cNvCxnSpPr>
            <a:stCxn id="87" idx="3"/>
            <a:endCxn id="90" idx="2"/>
          </p:cNvCxnSpPr>
          <p:nvPr/>
        </p:nvCxnSpPr>
        <p:spPr>
          <a:xfrm flipV="1">
            <a:off x="2258280" y="1926720"/>
            <a:ext cx="691560" cy="1135440"/>
          </a:xfrm>
          <a:prstGeom prst="bentConnector2">
            <a:avLst/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2" name="Conector: angular 23"/>
          <p:cNvCxnSpPr>
            <a:stCxn id="87" idx="3"/>
            <a:endCxn id="89" idx="0"/>
          </p:cNvCxnSpPr>
          <p:nvPr/>
        </p:nvCxnSpPr>
        <p:spPr>
          <a:xfrm>
            <a:off x="2258280" y="3061800"/>
            <a:ext cx="691560" cy="1061280"/>
          </a:xfrm>
          <a:prstGeom prst="bentConnector2">
            <a:avLst/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3" name="Conector: angular 25"/>
          <p:cNvCxnSpPr>
            <a:stCxn id="93" idx="3"/>
            <a:endCxn id="97" idx="1"/>
          </p:cNvCxnSpPr>
          <p:nvPr/>
        </p:nvCxnSpPr>
        <p:spPr>
          <a:xfrm>
            <a:off x="5291280" y="2450520"/>
            <a:ext cx="710640" cy="275760"/>
          </a:xfrm>
          <a:prstGeom prst="bentConnector3">
            <a:avLst>
              <a:gd name="adj1" fmla="val 49974"/>
            </a:avLst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4" name="Conector: angular 27"/>
          <p:cNvCxnSpPr>
            <a:stCxn id="89" idx="3"/>
            <a:endCxn id="94" idx="1"/>
          </p:cNvCxnSpPr>
          <p:nvPr/>
        </p:nvCxnSpPr>
        <p:spPr>
          <a:xfrm flipV="1">
            <a:off x="3640680" y="3548160"/>
            <a:ext cx="268560" cy="741960"/>
          </a:xfrm>
          <a:prstGeom prst="bentConnector5">
            <a:avLst>
              <a:gd name="adj1" fmla="val 69664"/>
              <a:gd name="adj2" fmla="val 50000"/>
              <a:gd name="adj3" fmla="val 30335"/>
            </a:avLst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5" name="Conector: angular 30"/>
          <p:cNvCxnSpPr>
            <a:stCxn id="89" idx="3"/>
            <a:endCxn id="95" idx="1"/>
          </p:cNvCxnSpPr>
          <p:nvPr/>
        </p:nvCxnSpPr>
        <p:spPr>
          <a:xfrm>
            <a:off x="3640680" y="4289760"/>
            <a:ext cx="268560" cy="360"/>
          </a:xfrm>
          <a:prstGeom prst="bentConnector2">
            <a:avLst/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cxnSp>
        <p:nvCxnSpPr>
          <p:cNvPr id="106" name="Conector: angular 34"/>
          <p:cNvCxnSpPr>
            <a:stCxn id="89" idx="3"/>
            <a:endCxn id="96" idx="1"/>
          </p:cNvCxnSpPr>
          <p:nvPr/>
        </p:nvCxnSpPr>
        <p:spPr>
          <a:xfrm>
            <a:off x="3640680" y="4289760"/>
            <a:ext cx="324360" cy="741960"/>
          </a:xfrm>
          <a:prstGeom prst="bentConnector5">
            <a:avLst>
              <a:gd name="adj1" fmla="val 57666"/>
              <a:gd name="adj2" fmla="val 50000"/>
              <a:gd name="adj3" fmla="val 42333"/>
            </a:avLst>
          </a:prstGeom>
          <a:ln w="22225">
            <a:solidFill>
              <a:srgbClr val="E3DED1">
                <a:lumMod val="10000"/>
              </a:srgbClr>
            </a:solidFill>
            <a:round/>
            <a:tailEnd type="triangle" w="med" len="med"/>
          </a:ln>
        </p:spPr>
      </p:cxnSp>
      <p:grpSp>
        <p:nvGrpSpPr>
          <p:cNvPr id="107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08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12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13" name="Google Shape;68;p1" descr="UDCA | Acceso protegido"/>
              <p:cNvPicPr/>
              <p:nvPr/>
            </p:nvPicPr>
            <p:blipFill>
              <a:blip r:embed="rId5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14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115" name="CuadroTexto 43"/>
          <p:cNvSpPr/>
          <p:nvPr/>
        </p:nvSpPr>
        <p:spPr>
          <a:xfrm>
            <a:off x="6212880" y="4791240"/>
            <a:ext cx="3825000" cy="25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100" b="0" strike="noStrike" spc="-1">
                <a:solidFill>
                  <a:srgbClr val="000000"/>
                </a:solidFill>
                <a:latin typeface="Century Gothic"/>
              </a:rPr>
              <a:t>Adaptado de Vallejos, H. y Chilinquinga, M. (2017).  </a:t>
            </a:r>
            <a:endParaRPr lang="es-CO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259200" y="1253520"/>
            <a:ext cx="8999280" cy="341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pPr marL="432000" indent="-324000">
              <a:lnSpc>
                <a:spcPct val="90000"/>
              </a:lnSpc>
              <a:spcBef>
                <a:spcPts val="992"/>
              </a:spcBef>
              <a:spcAft>
                <a:spcPts val="1057"/>
              </a:spcAft>
              <a:buClr>
                <a:srgbClr val="E48312"/>
              </a:buClr>
              <a:buFont typeface="Calibri"/>
              <a:buChar char=" "/>
            </a:pPr>
            <a:r>
              <a:rPr lang="hi-IN" sz="6600" b="0" strike="noStrike" spc="-1">
                <a:solidFill>
                  <a:srgbClr val="000000"/>
                </a:solidFill>
                <a:latin typeface="Times New Roman"/>
                <a:cs typeface="DejaVu Sans"/>
              </a:rPr>
              <a:t>﻿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2"/>
              </a:spcBef>
              <a:spcAft>
                <a:spcPts val="1057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</a:t>
            </a:r>
            <a:r>
              <a:rPr lang="es-CO" sz="6600" b="0" u="sng" strike="noStrike" spc="-1">
                <a:solidFill>
                  <a:srgbClr val="F49100"/>
                </a:solidFill>
                <a:uFillTx/>
                <a:latin typeface="Times New Roman"/>
                <a:ea typeface="DejaVu Sans"/>
                <a:hlinkClick r:id="rId2" action="ppaction://hlinksldjump"/>
              </a:rPr>
              <a:t>COSTOS VARIABLES (directos</a:t>
            </a: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):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u="sng" strike="noStrike" spc="-1">
                <a:solidFill>
                  <a:srgbClr val="F49100"/>
                </a:solidFill>
                <a:uFillTx/>
                <a:latin typeface="Times New Roman"/>
                <a:ea typeface="DejaVu Sans"/>
                <a:hlinkClick r:id="rId3" action="ppaction://hlinksldjump"/>
              </a:rPr>
              <a:t>1.1. Materia prima e insumos.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  <a:hlinkClick r:id="rId4" action="ppaction://hlinksldjump"/>
              </a:rPr>
              <a:t>1.2. Mano de obra directa</a:t>
            </a: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1.3. Supervisión.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1.4. Mantenimiento.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1.5. Servicios.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1.6. Suministros.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1.7. Regalías y patentes.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120000"/>
              </a:lnSpc>
              <a:spcBef>
                <a:spcPts val="99"/>
              </a:spcBef>
              <a:spcAft>
                <a:spcPts val="99"/>
              </a:spcAft>
              <a:buClr>
                <a:srgbClr val="E48312"/>
              </a:buClr>
              <a:buFont typeface="Calibri"/>
              <a:buChar char=" "/>
            </a:pPr>
            <a:r>
              <a:rPr lang="es-CO" sz="6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1.8. Envases.</a:t>
            </a: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 algn="ctr">
              <a:lnSpc>
                <a:spcPct val="90000"/>
              </a:lnSpc>
              <a:spcBef>
                <a:spcPts val="992"/>
              </a:spcBef>
              <a:spcAft>
                <a:spcPts val="1057"/>
              </a:spcAft>
              <a:buClr>
                <a:srgbClr val="E48312"/>
              </a:buClr>
              <a:buFont typeface="Calibri"/>
              <a:buChar char=" 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228600" indent="0" algn="ctr">
              <a:lnSpc>
                <a:spcPct val="90000"/>
              </a:lnSpc>
              <a:spcBef>
                <a:spcPts val="992"/>
              </a:spcBef>
              <a:spcAft>
                <a:spcPts val="1057"/>
              </a:spcAft>
              <a:buNone/>
              <a:tabLst>
                <a:tab pos="0" algn="l"/>
              </a:tabLst>
            </a:pPr>
            <a:endParaRPr lang="en-US" sz="6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title"/>
          </p:nvPr>
        </p:nvSpPr>
        <p:spPr>
          <a:xfrm>
            <a:off x="0" y="270000"/>
            <a:ext cx="8999280" cy="116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indent="0" algn="ctr">
              <a:lnSpc>
                <a:spcPct val="85000"/>
              </a:lnSpc>
              <a:buNone/>
            </a:pPr>
            <a:r>
              <a:rPr lang="es-CO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Tabla 4.1 Clasificación de los costos de producción</a:t>
            </a:r>
            <a:endParaRPr lang="en-US" sz="32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8" name="CuadroTexto 85"/>
          <p:cNvSpPr/>
          <p:nvPr/>
        </p:nvSpPr>
        <p:spPr>
          <a:xfrm>
            <a:off x="5400000" y="4051080"/>
            <a:ext cx="4318200" cy="80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Aurora Zugarramurdi. (1998)..Ingeniería Económica Aplicada a la Industria Pesquera. FAOISBN 92-5-303738-5. Disponible en: </a:t>
            </a:r>
            <a:r>
              <a:rPr lang="es-CO" sz="1000" b="0" u="sng" strike="noStrike" spc="-1">
                <a:solidFill>
                  <a:srgbClr val="F49100"/>
                </a:solidFill>
                <a:uFillTx/>
                <a:latin typeface="Arial"/>
                <a:ea typeface="DejaVu Sans"/>
                <a:hlinkClick r:id="rId5"/>
              </a:rPr>
              <a:t>https://www.fao.org/3/v8490s/v8490s06.htm</a:t>
            </a:r>
            <a:endParaRPr lang="es-CO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CO" sz="1000" b="0" strike="noStrike" spc="-1">
              <a:latin typeface="Arial"/>
            </a:endParaRPr>
          </a:p>
        </p:txBody>
      </p:sp>
      <p:grpSp>
        <p:nvGrpSpPr>
          <p:cNvPr id="119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20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24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25" name="Google Shape;68;p1" descr="UDCA | Acceso protegido"/>
              <p:cNvPicPr/>
              <p:nvPr/>
            </p:nvPicPr>
            <p:blipFill>
              <a:blip r:embed="rId6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26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0" y="270000"/>
            <a:ext cx="8999280" cy="116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s-CO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Tabla 4.1 Clasificación de los costos de producción</a:t>
            </a:r>
            <a:endParaRPr lang="en-US" sz="32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24960" y="1226880"/>
            <a:ext cx="8374320" cy="331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1057"/>
              </a:spcAft>
              <a:buClr>
                <a:srgbClr val="000000"/>
              </a:buClr>
              <a:buFont typeface="Arial"/>
              <a:buChar char="•"/>
            </a:pPr>
            <a:r>
              <a:rPr lang="es-CO" sz="2000" b="0" u="sng" strike="noStrike" spc="-1">
                <a:solidFill>
                  <a:srgbClr val="F49100"/>
                </a:solidFill>
                <a:uFillTx/>
                <a:latin typeface="Times New Roman"/>
                <a:ea typeface="DejaVu Sans"/>
                <a:hlinkClick r:id="rId2" action="ppaction://hlinksldjump"/>
              </a:rPr>
              <a:t>2. COSTOS FIJOS</a:t>
            </a:r>
            <a:endParaRPr lang="en-US" sz="20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u="sng" strike="noStrike" spc="-1">
                <a:solidFill>
                  <a:srgbClr val="2998E3"/>
                </a:solidFill>
                <a:uFillTx/>
                <a:latin typeface="Times New Roman"/>
                <a:ea typeface="DejaVu Sans"/>
              </a:rPr>
              <a:t>2.1. Costos Indirectos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2.1.1. Costos de inversión: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  <a:hlinkClick r:id="rId3" action="ppaction://hlinksldjump"/>
              </a:rPr>
              <a:t>2.1.1.1. Depreciación</a:t>
            </a: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2.1.1.3. Seguros.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2.1.1.4. Financiación.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2.2. Costos de Dirección y Administración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  <a:p>
            <a:pPr marL="432000" indent="-324000">
              <a:lnSpc>
                <a:spcPct val="90000"/>
              </a:lnSpc>
              <a:spcBef>
                <a:spcPts val="1001"/>
              </a:spcBef>
              <a:spcAft>
                <a:spcPts val="99"/>
              </a:spcAft>
              <a:buClr>
                <a:srgbClr val="000000"/>
              </a:buClr>
              <a:buFont typeface="Arial"/>
              <a:buChar char="•"/>
            </a:pPr>
            <a:r>
              <a:rPr lang="es-CO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2.3. Costos de Ventas y Distribución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9" name="CuadroTexto 88"/>
          <p:cNvSpPr/>
          <p:nvPr/>
        </p:nvSpPr>
        <p:spPr>
          <a:xfrm>
            <a:off x="5933160" y="4576320"/>
            <a:ext cx="4318200" cy="80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Aurora Zugarramurdi. (1998)..Ingeniería Económica Aplicada a la Industria Pesquera. FAOISBN 92-5-303738-5. Disponible en: </a:t>
            </a:r>
            <a:r>
              <a:rPr lang="es-CO" sz="1000" b="0" u="sng" strike="noStrike" spc="-1">
                <a:solidFill>
                  <a:srgbClr val="F49100"/>
                </a:solidFill>
                <a:uFillTx/>
                <a:latin typeface="Arial"/>
                <a:ea typeface="DejaVu Sans"/>
                <a:hlinkClick r:id="rId4"/>
              </a:rPr>
              <a:t>https://www.fao.org/3/v8490s/v8490s06.htm</a:t>
            </a:r>
            <a:endParaRPr lang="es-CO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CO" sz="1000" b="0" strike="noStrike" spc="-1">
              <a:latin typeface="Arial"/>
            </a:endParaRPr>
          </a:p>
        </p:txBody>
      </p:sp>
      <p:grpSp>
        <p:nvGrpSpPr>
          <p:cNvPr id="130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31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35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36" name="Google Shape;68;p1" descr="UDCA | Acceso protegido"/>
              <p:cNvPicPr/>
              <p:nvPr/>
            </p:nvPicPr>
            <p:blipFill>
              <a:blip r:embed="rId5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37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720000" y="135720"/>
            <a:ext cx="834084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s-CO" sz="4200" b="0" strike="noStrike" spc="-1">
                <a:solidFill>
                  <a:srgbClr val="000000"/>
                </a:solidFill>
                <a:latin typeface="Arial"/>
                <a:ea typeface="DejaVu Sans"/>
              </a:rPr>
              <a:t>Materias primas e insumos</a:t>
            </a:r>
            <a:endParaRPr lang="en-US" sz="4200" b="0" strike="noStrike" spc="-1">
              <a:solidFill>
                <a:srgbClr val="000000"/>
              </a:solidFill>
              <a:latin typeface="Century Gothic"/>
            </a:endParaRPr>
          </a:p>
        </p:txBody>
      </p:sp>
      <p:grpSp>
        <p:nvGrpSpPr>
          <p:cNvPr id="139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40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4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45" name="Google Shape;68;p1" descr="UDCA | Acceso protegido"/>
              <p:cNvPicPr/>
              <p:nvPr/>
            </p:nvPicPr>
            <p:blipFill>
              <a:blip r:embed="rId2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46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147" name="Rectángulo 119"/>
          <p:cNvSpPr/>
          <p:nvPr/>
        </p:nvSpPr>
        <p:spPr>
          <a:xfrm>
            <a:off x="1009800" y="4375800"/>
            <a:ext cx="1828440" cy="23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Fuente: Planta lácteos UDCA</a:t>
            </a:r>
            <a:endParaRPr lang="es-CO" sz="1000" b="0" strike="noStrike" spc="-1">
              <a:latin typeface="Arial"/>
            </a:endParaRPr>
          </a:p>
        </p:txBody>
      </p:sp>
      <p:graphicFrame>
        <p:nvGraphicFramePr>
          <p:cNvPr id="148" name="Tabla 147"/>
          <p:cNvGraphicFramePr/>
          <p:nvPr/>
        </p:nvGraphicFramePr>
        <p:xfrm>
          <a:off x="882000" y="1009440"/>
          <a:ext cx="8110440" cy="4151280"/>
        </p:xfrm>
        <a:graphic>
          <a:graphicData uri="http://schemas.openxmlformats.org/drawingml/2006/table">
            <a:tbl>
              <a:tblPr/>
              <a:tblGrid>
                <a:gridCol w="262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20">
                <a:tc>
                  <a:txBody>
                    <a:bodyPr/>
                    <a:lstStyle/>
                    <a:p>
                      <a:r>
                        <a:rPr lang="es-CO" sz="1600" b="1" i="1" strike="noStrike" spc="-1">
                          <a:latin typeface="Arial"/>
                        </a:rPr>
                        <a:t>Materia prima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i="1" strike="noStrike" spc="-1">
                          <a:latin typeface="Arial"/>
                        </a:rPr>
                        <a:t>Cantidad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i="1" strike="noStrike" spc="-1">
                          <a:latin typeface="Arial"/>
                        </a:rPr>
                        <a:t>Valor unitario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i="1" strike="noStrike" spc="-1">
                          <a:latin typeface="Arial"/>
                        </a:rPr>
                        <a:t>Valor   total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i="1" strike="noStrike" spc="-1">
                          <a:latin typeface="Arial"/>
                        </a:rPr>
                        <a:t>LECHE (litro)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40,00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$1.500,00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$60.000,00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i="1" strike="noStrike" spc="-1">
                          <a:latin typeface="Arial"/>
                        </a:rPr>
                        <a:t>AZÚCAR (kg)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5,60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$4.640,00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$25.984,00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BICARBONATO (gramos)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49,00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$12,00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$588,00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CITRATO (gramos)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20,00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$5,30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$106,00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6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SORBATO (gramos)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1,25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$21,06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$26,30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EMPAQUE (vaso por libra)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11,00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$833,00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$9.163,00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Cucharita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11,00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COMBUSTIBLE (kg)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$1.895,00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s-CO" sz="1600" b="1" strike="noStrike" spc="-1">
                          <a:latin typeface="Arial"/>
                        </a:rPr>
                        <a:t>ETIQUETA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5,50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$150,00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$825,00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60">
                <a:tc>
                  <a:txBody>
                    <a:bodyPr/>
                    <a:lstStyle/>
                    <a:p>
                      <a:r>
                        <a:rPr lang="es-CO" sz="1600" b="1" i="1" strike="noStrike" spc="-1">
                          <a:latin typeface="Arial"/>
                        </a:rPr>
                        <a:t>Total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strike="noStrike" spc="-1">
                          <a:latin typeface="Arial"/>
                        </a:rPr>
                        <a:t>$96.692,30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9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081800" y="83520"/>
            <a:ext cx="9070560" cy="94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s-CO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Mano de obra – proceso arequipe</a:t>
            </a:r>
            <a:endParaRPr lang="en-US" sz="2400" b="0" strike="noStrike" spc="-1">
              <a:solidFill>
                <a:srgbClr val="000000"/>
              </a:solidFill>
              <a:latin typeface="Century Gothic"/>
            </a:endParaRPr>
          </a:p>
        </p:txBody>
      </p:sp>
      <p:graphicFrame>
        <p:nvGraphicFramePr>
          <p:cNvPr id="150" name="Tabla 135"/>
          <p:cNvGraphicFramePr/>
          <p:nvPr/>
        </p:nvGraphicFramePr>
        <p:xfrm>
          <a:off x="1019160" y="920880"/>
          <a:ext cx="8268840" cy="3855720"/>
        </p:xfrm>
        <a:graphic>
          <a:graphicData uri="http://schemas.openxmlformats.org/drawingml/2006/table">
            <a:tbl>
              <a:tblPr/>
              <a:tblGrid>
                <a:gridCol w="49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100" b="0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No</a:t>
                      </a:r>
                      <a:endParaRPr lang="es-CO" sz="11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100" b="1" i="1" strike="noStrike" spc="-1">
                          <a:solidFill>
                            <a:srgbClr val="FFFFFF"/>
                          </a:solidFill>
                          <a:latin typeface="Cambria"/>
                          <a:ea typeface="DejaVu Sans"/>
                        </a:rPr>
                        <a:t>Etapa</a:t>
                      </a:r>
                      <a:endParaRPr lang="es-CO" sz="11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i="1" strike="noStrike" spc="-1">
                          <a:solidFill>
                            <a:srgbClr val="FFFFFF"/>
                          </a:solidFill>
                          <a:latin typeface="Cambria"/>
                          <a:ea typeface="DejaVu Sans"/>
                        </a:rPr>
                        <a:t>Variable controlada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i="1" strike="noStrike" spc="-1">
                          <a:solidFill>
                            <a:srgbClr val="FFFFFF"/>
                          </a:solidFill>
                          <a:latin typeface="Cambria"/>
                          <a:ea typeface="DejaVu Sans"/>
                        </a:rPr>
                        <a:t>Tiempo  (min)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i="1" strike="noStrike" spc="-1">
                          <a:solidFill>
                            <a:srgbClr val="FFFFFF"/>
                          </a:solidFill>
                          <a:latin typeface="Cambria"/>
                          <a:ea typeface="DejaVu Sans"/>
                        </a:rPr>
                        <a:t>Observación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i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Análisis fisicoquimico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% AT (0.13 - 0.17)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Por encima valor máximo; riesgos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2240">
                      <a:noFill/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i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Pasteurización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63°Cx 30 min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Necesaria si se va deslactosar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Enfriamiento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(38 -40)°C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Temperatura ideal para el deslactosado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Deslactosado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(38 -40)°C x 60 min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Lactasa según ficha técnica – aumenta vida útil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Adición ingredientes y aditivos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Peso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  <a:hlinkClick r:id="rId2" action="ppaction://hlinksldjump"/>
                        </a:rPr>
                        <a:t>Según formulación </a:t>
                      </a: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y limites resolución 2310 de 1986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Evaporación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70°BX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Agitación constante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Enfriamiento (conservante)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62°C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Empaque en caliente defecto arenoso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Empaque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peso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Etiquetado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Fecha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Resolución 810 de 2021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Almacenamiento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Temperatura ambiente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Limpieza y desinfección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92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Total tiempo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5,45 horas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51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52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56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57" name="Google Shape;68;p1" descr="UDCA | Acceso protegido"/>
              <p:cNvPicPr/>
              <p:nvPr/>
            </p:nvPicPr>
            <p:blipFill>
              <a:blip r:embed="rId3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58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159" name="Rectángulo 119"/>
          <p:cNvSpPr/>
          <p:nvPr/>
        </p:nvSpPr>
        <p:spPr>
          <a:xfrm>
            <a:off x="1009800" y="4883400"/>
            <a:ext cx="1828440" cy="23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Fuente: Planta lácteos UDCA</a:t>
            </a:r>
            <a:endParaRPr lang="es-CO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17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a 138"/>
          <p:cNvGraphicFramePr/>
          <p:nvPr/>
        </p:nvGraphicFramePr>
        <p:xfrm>
          <a:off x="615960" y="839160"/>
          <a:ext cx="8998560" cy="4105440"/>
        </p:xfrm>
        <a:graphic>
          <a:graphicData uri="http://schemas.openxmlformats.org/drawingml/2006/table">
            <a:tbl>
              <a:tblPr/>
              <a:tblGrid>
                <a:gridCol w="1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Detalle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Cantidad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Precio unit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Vida útil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Anual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Mensual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FFFFFF"/>
                      </a:solidFill>
                    </a:lnL>
                    <a:lnR w="10800">
                      <a:solidFill>
                        <a:srgbClr val="FFFFFF"/>
                      </a:solidFill>
                    </a:lnR>
                    <a:lnT w="10800">
                      <a:solidFill>
                        <a:srgbClr val="FFFFFF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Balanza (0-20 kg)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$7.500,00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625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Balanza (0-625 g)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    -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Cuarto frío (12 m3)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$7.500.000,00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$7.500.000,00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$750.000,00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62.500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Centrífuga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$270.000,00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$270.000,00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$27.000,00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2.250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pH metro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$275.000,00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$275.000,00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$55.000,00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4.583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Termómetro punción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$4.000,00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333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Tanque incubadora 250 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    -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Mesa de trabajo (2x1)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$50.000,00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$100.000,00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833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Ollas (80 litros)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$100.000,00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$200.000,00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$50.000,00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4.167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Agitador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$12.500,00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1.042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Uniformes de trabajo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    -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Equipos de seguridad (extint, mang)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$50.000,00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$50.000,00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$25.000,00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2.083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Utensilios de limpieza y desinfección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$15.000,00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$7.500,00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0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     625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$948.500,00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CO" sz="1000" b="1" strike="noStrike" spc="-1">
                          <a:solidFill>
                            <a:srgbClr val="010000"/>
                          </a:solidFill>
                          <a:latin typeface="Arial"/>
                          <a:ea typeface="DejaVu Sans"/>
                        </a:rPr>
                        <a:t>                     13.174 </a:t>
                      </a:r>
                      <a:endParaRPr lang="es-CO" sz="1000" b="0" strike="noStrike" spc="-1">
                        <a:latin typeface="Arial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1" name="PlaceHolder 3"/>
          <p:cNvSpPr/>
          <p:nvPr/>
        </p:nvSpPr>
        <p:spPr>
          <a:xfrm>
            <a:off x="450360" y="270360"/>
            <a:ext cx="8998200" cy="56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s-CO" sz="3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Costos indirectos - depreciación</a:t>
            </a:r>
            <a:endParaRPr lang="es-CO" sz="3100" b="0" strike="noStrike" spc="-1">
              <a:latin typeface="Arial"/>
            </a:endParaRPr>
          </a:p>
        </p:txBody>
      </p:sp>
      <p:grpSp>
        <p:nvGrpSpPr>
          <p:cNvPr id="162" name="Grupo 2"/>
          <p:cNvGrpSpPr/>
          <p:nvPr/>
        </p:nvGrpSpPr>
        <p:grpSpPr>
          <a:xfrm>
            <a:off x="0" y="5298840"/>
            <a:ext cx="10079280" cy="427320"/>
            <a:chOff x="0" y="5298840"/>
            <a:chExt cx="10079280" cy="427320"/>
          </a:xfrm>
        </p:grpSpPr>
        <p:sp>
          <p:nvSpPr>
            <p:cNvPr id="163" name="Google Shape;63;p1">
              <a:hlinkClick r:id="" action="ppaction://hlinkshowjump?jump=previousslide"/>
            </p:cNvPr>
            <p:cNvSpPr/>
            <p:nvPr/>
          </p:nvSpPr>
          <p:spPr>
            <a:xfrm>
              <a:off x="8722800" y="5321160"/>
              <a:ext cx="627840" cy="3632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29085" y="60000"/>
                  </a:moveTo>
                  <a:lnTo>
                    <a:pt x="90915" y="15000"/>
                  </a:lnTo>
                  <a:lnTo>
                    <a:pt x="90915" y="105000"/>
                  </a:lnTo>
                  <a:lnTo>
                    <a:pt x="29085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Google Shape;64;p1">
              <a:hlinkClick r:id="" action="ppaction://hlinkshowjump?jump=nextslide"/>
            </p:cNvPr>
            <p:cNvSpPr/>
            <p:nvPr/>
          </p:nvSpPr>
          <p:spPr>
            <a:xfrm>
              <a:off x="9513720" y="5331600"/>
              <a:ext cx="565560" cy="352440"/>
            </a:xfrm>
            <a:custGeom>
              <a:avLst/>
              <a:gdLst>
                <a:gd name="textAreaLeft" fmla="*/ 0 w 565560"/>
                <a:gd name="textAreaRight" fmla="*/ 565920 w 56556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>
                  <a:moveTo>
                    <a:pt x="93292" y="60000"/>
                  </a:moveTo>
                  <a:lnTo>
                    <a:pt x="26708" y="15000"/>
                  </a:lnTo>
                  <a:lnTo>
                    <a:pt x="26708" y="10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93292" y="60000"/>
                  </a:moveTo>
                  <a:lnTo>
                    <a:pt x="26708" y="105000"/>
                  </a:lnTo>
                  <a:lnTo>
                    <a:pt x="26708" y="15000"/>
                  </a:lnTo>
                  <a:lnTo>
                    <a:pt x="93292" y="600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Google Shape;65;p1">
              <a:hlinkClick r:id="" action="ppaction://hlinkshowjump?jump=firstslide"/>
            </p:cNvPr>
            <p:cNvSpPr/>
            <p:nvPr/>
          </p:nvSpPr>
          <p:spPr>
            <a:xfrm>
              <a:off x="7136640" y="5331600"/>
              <a:ext cx="619200" cy="352440"/>
            </a:xfrm>
            <a:custGeom>
              <a:avLst/>
              <a:gdLst>
                <a:gd name="textAreaLeft" fmla="*/ 0 w 619200"/>
                <a:gd name="textAreaRight" fmla="*/ 619560 w 61920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60000" y="15000"/>
                  </a:moveTo>
                  <a:lnTo>
                    <a:pt x="29588" y="60000"/>
                  </a:lnTo>
                  <a:lnTo>
                    <a:pt x="37191" y="60000"/>
                  </a:lnTo>
                  <a:lnTo>
                    <a:pt x="37191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90412" y="60000"/>
                  </a:lnTo>
                  <a:lnTo>
                    <a:pt x="79008" y="43125"/>
                  </a:ln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60000" y="15000"/>
                  </a:lnTo>
                  <a:close/>
                </a:path>
                <a:path w="120000" h="120000">
                  <a:moveTo>
                    <a:pt x="79008" y="43125"/>
                  </a:moveTo>
                  <a:lnTo>
                    <a:pt x="79008" y="20625"/>
                  </a:lnTo>
                  <a:lnTo>
                    <a:pt x="71405" y="20625"/>
                  </a:lnTo>
                  <a:lnTo>
                    <a:pt x="71405" y="31875"/>
                  </a:lnTo>
                  <a:lnTo>
                    <a:pt x="79008" y="43125"/>
                  </a:lnTo>
                  <a:close/>
                  <a:moveTo>
                    <a:pt x="37191" y="60000"/>
                  </a:moveTo>
                  <a:lnTo>
                    <a:pt x="37191" y="105000"/>
                  </a:lnTo>
                  <a:lnTo>
                    <a:pt x="56198" y="105000"/>
                  </a:ln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  <a:lnTo>
                    <a:pt x="82809" y="105000"/>
                  </a:lnTo>
                  <a:lnTo>
                    <a:pt x="82809" y="60000"/>
                  </a:lnTo>
                  <a:lnTo>
                    <a:pt x="37191" y="60000"/>
                  </a:lnTo>
                  <a:close/>
                </a:path>
                <a:path w="120000" h="120000">
                  <a:moveTo>
                    <a:pt x="60000" y="15000"/>
                  </a:moveTo>
                  <a:lnTo>
                    <a:pt x="29588" y="60000"/>
                  </a:lnTo>
                  <a:lnTo>
                    <a:pt x="90412" y="60000"/>
                  </a:lnTo>
                  <a:lnTo>
                    <a:pt x="60000" y="15000"/>
                  </a:lnTo>
                  <a:close/>
                  <a:moveTo>
                    <a:pt x="56198" y="82500"/>
                  </a:moveTo>
                  <a:lnTo>
                    <a:pt x="63802" y="82500"/>
                  </a:lnTo>
                  <a:lnTo>
                    <a:pt x="63802" y="105000"/>
                  </a:lnTo>
                  <a:lnTo>
                    <a:pt x="56198" y="105000"/>
                  </a:lnTo>
                  <a:lnTo>
                    <a:pt x="56198" y="82500"/>
                  </a:lnTo>
                  <a:close/>
                </a:path>
                <a:path w="120000" h="120000" fill="none">
                  <a:moveTo>
                    <a:pt x="60000" y="15000"/>
                  </a:moveTo>
                  <a:lnTo>
                    <a:pt x="71405" y="31875"/>
                  </a:lnTo>
                  <a:lnTo>
                    <a:pt x="71405" y="20625"/>
                  </a:lnTo>
                  <a:lnTo>
                    <a:pt x="79008" y="20625"/>
                  </a:lnTo>
                  <a:lnTo>
                    <a:pt x="79008" y="43125"/>
                  </a:lnTo>
                  <a:lnTo>
                    <a:pt x="90412" y="60000"/>
                  </a:lnTo>
                  <a:lnTo>
                    <a:pt x="82809" y="60000"/>
                  </a:lnTo>
                  <a:lnTo>
                    <a:pt x="82809" y="105000"/>
                  </a:lnTo>
                  <a:lnTo>
                    <a:pt x="37191" y="105000"/>
                  </a:lnTo>
                  <a:lnTo>
                    <a:pt x="37191" y="60000"/>
                  </a:lnTo>
                  <a:lnTo>
                    <a:pt x="29588" y="60000"/>
                  </a:lnTo>
                  <a:lnTo>
                    <a:pt x="60000" y="15000"/>
                  </a:lnTo>
                  <a:close/>
                  <a:moveTo>
                    <a:pt x="71405" y="31875"/>
                  </a:moveTo>
                  <a:lnTo>
                    <a:pt x="79008" y="43125"/>
                  </a:lnTo>
                  <a:moveTo>
                    <a:pt x="82809" y="60000"/>
                  </a:moveTo>
                  <a:lnTo>
                    <a:pt x="37191" y="60000"/>
                  </a:lnTo>
                  <a:moveTo>
                    <a:pt x="56198" y="105000"/>
                  </a:moveTo>
                  <a:lnTo>
                    <a:pt x="56198" y="82500"/>
                  </a:lnTo>
                  <a:lnTo>
                    <a:pt x="63802" y="82500"/>
                  </a:lnTo>
                  <a:lnTo>
                    <a:pt x="63802" y="105000"/>
                  </a:lnTo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Google Shape;66;p1">
              <a:hlinkClick r:id="" action="ppaction://hlinkshowjump?jump=firstslide"/>
            </p:cNvPr>
            <p:cNvSpPr/>
            <p:nvPr/>
          </p:nvSpPr>
          <p:spPr>
            <a:xfrm>
              <a:off x="7931520" y="5331600"/>
              <a:ext cx="627840" cy="352440"/>
            </a:xfrm>
            <a:custGeom>
              <a:avLst/>
              <a:gdLst>
                <a:gd name="textAreaLeft" fmla="*/ 0 w 627840"/>
                <a:gd name="textAreaRight" fmla="*/ 628200 w 627840"/>
                <a:gd name="textAreaTop" fmla="*/ 0 h 352440"/>
                <a:gd name="textAreaBottom" fmla="*/ 352800 h 352440"/>
              </a:gdLst>
              <a:ahLst/>
              <a:cxnLst/>
              <a:rect l="textAreaLeft" t="textAreaTop" r="textAreaRight" b="textAreaBottom"/>
              <a:pathLst>
                <a:path w="120000" h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>
                  <a:moveTo>
                    <a:pt x="90000" y="37500"/>
                  </a:moveTo>
                  <a:lnTo>
                    <a:pt x="75000" y="15000"/>
                  </a:lnTo>
                  <a:lnTo>
                    <a:pt x="60000" y="37500"/>
                  </a:lnTo>
                  <a:lnTo>
                    <a:pt x="67500" y="37500"/>
                  </a:lnTo>
                  <a:lnTo>
                    <a:pt x="67500" y="71250"/>
                  </a:lnTo>
                  <a:cubicBezTo>
                    <a:pt x="67500" y="77463"/>
                    <a:pt x="64142" y="82500"/>
                    <a:pt x="60000" y="82500"/>
                  </a:cubicBezTo>
                  <a:lnTo>
                    <a:pt x="52500" y="82500"/>
                  </a:lnTo>
                  <a:cubicBezTo>
                    <a:pt x="48358" y="82500"/>
                    <a:pt x="45000" y="77463"/>
                    <a:pt x="45000" y="71250"/>
                  </a:cubicBezTo>
                  <a:lnTo>
                    <a:pt x="45000" y="37500"/>
                  </a:lnTo>
                  <a:lnTo>
                    <a:pt x="30000" y="37500"/>
                  </a:lnTo>
                  <a:lnTo>
                    <a:pt x="30000" y="71250"/>
                  </a:lnTo>
                  <a:cubicBezTo>
                    <a:pt x="30000" y="89890"/>
                    <a:pt x="40074" y="105000"/>
                    <a:pt x="52500" y="105000"/>
                  </a:cubicBezTo>
                  <a:lnTo>
                    <a:pt x="60000" y="105000"/>
                  </a:lnTo>
                  <a:cubicBezTo>
                    <a:pt x="72426" y="105000"/>
                    <a:pt x="82500" y="89890"/>
                    <a:pt x="82500" y="71250"/>
                  </a:cubicBezTo>
                  <a:lnTo>
                    <a:pt x="82500" y="375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90000" y="37500"/>
                  </a:moveTo>
                  <a:lnTo>
                    <a:pt x="82500" y="37500"/>
                  </a:lnTo>
                  <a:lnTo>
                    <a:pt x="82500" y="71250"/>
                  </a:lnTo>
                  <a:cubicBezTo>
                    <a:pt x="82500" y="89890"/>
                    <a:pt x="72426" y="105000"/>
                    <a:pt x="60000" y="105000"/>
                  </a:cubicBezTo>
                  <a:lnTo>
                    <a:pt x="52500" y="105000"/>
                  </a:lnTo>
                  <a:cubicBezTo>
                    <a:pt x="40074" y="105000"/>
                    <a:pt x="30000" y="89890"/>
                    <a:pt x="30000" y="71250"/>
                  </a:cubicBezTo>
                  <a:lnTo>
                    <a:pt x="30000" y="37500"/>
                  </a:lnTo>
                  <a:lnTo>
                    <a:pt x="45000" y="37500"/>
                  </a:lnTo>
                  <a:lnTo>
                    <a:pt x="45000" y="71250"/>
                  </a:lnTo>
                  <a:cubicBezTo>
                    <a:pt x="45000" y="77463"/>
                    <a:pt x="48358" y="82500"/>
                    <a:pt x="52500" y="82500"/>
                  </a:cubicBezTo>
                  <a:lnTo>
                    <a:pt x="60000" y="82500"/>
                  </a:lnTo>
                  <a:cubicBezTo>
                    <a:pt x="64142" y="82500"/>
                    <a:pt x="67500" y="77463"/>
                    <a:pt x="67500" y="71250"/>
                  </a:cubicBezTo>
                  <a:lnTo>
                    <a:pt x="67500" y="37500"/>
                  </a:lnTo>
                  <a:lnTo>
                    <a:pt x="60000" y="37500"/>
                  </a:lnTo>
                  <a:lnTo>
                    <a:pt x="75000" y="15000"/>
                  </a:lnTo>
                  <a:lnTo>
                    <a:pt x="90000" y="37500"/>
                  </a:lnTo>
                  <a:close/>
                </a:path>
                <a:path w="120000" h="120000" fill="none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rgbClr val="38761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67" name="Google Shape;67;p1"/>
            <p:cNvGrpSpPr/>
            <p:nvPr/>
          </p:nvGrpSpPr>
          <p:grpSpPr>
            <a:xfrm>
              <a:off x="0" y="5298840"/>
              <a:ext cx="6960960" cy="427320"/>
              <a:chOff x="0" y="5298840"/>
              <a:chExt cx="6960960" cy="427320"/>
            </a:xfrm>
          </p:grpSpPr>
          <p:pic>
            <p:nvPicPr>
              <p:cNvPr id="168" name="Google Shape;68;p1" descr="UDCA | Acceso protegido"/>
              <p:cNvPicPr/>
              <p:nvPr/>
            </p:nvPicPr>
            <p:blipFill>
              <a:blip r:embed="rId2"/>
              <a:stretch/>
            </p:blipFill>
            <p:spPr>
              <a:xfrm>
                <a:off x="0" y="5298840"/>
                <a:ext cx="1338480" cy="42732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69" name="Google Shape;69;p1"/>
              <p:cNvSpPr/>
              <p:nvPr/>
            </p:nvSpPr>
            <p:spPr>
              <a:xfrm>
                <a:off x="1252080" y="5331600"/>
                <a:ext cx="5708880" cy="352440"/>
              </a:xfrm>
              <a:prstGeom prst="rect">
                <a:avLst/>
              </a:prstGeom>
              <a:solidFill>
                <a:srgbClr val="93C47D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t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s-CO" sz="1100" b="0" strike="noStrike" spc="-1">
                    <a:solidFill>
                      <a:srgbClr val="000000"/>
                    </a:solidFill>
                    <a:latin typeface="Comic Sans MS"/>
                    <a:ea typeface="DejaVu Sans"/>
                  </a:rPr>
                  <a:t>Costos de producción</a:t>
                </a:r>
                <a:endParaRPr lang="es-CO" sz="1100" b="0" strike="noStrike" spc="-1">
                  <a:latin typeface="Arial"/>
                </a:endParaRPr>
              </a:p>
            </p:txBody>
          </p:sp>
        </p:grpSp>
      </p:grpSp>
      <p:sp>
        <p:nvSpPr>
          <p:cNvPr id="170" name="Rectángulo 141"/>
          <p:cNvSpPr/>
          <p:nvPr/>
        </p:nvSpPr>
        <p:spPr>
          <a:xfrm>
            <a:off x="556560" y="4944600"/>
            <a:ext cx="1828440" cy="23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CO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Fuente: Planta lácteos UDCA</a:t>
            </a:r>
            <a:endParaRPr lang="es-CO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2076</TotalTime>
  <Words>1515</Words>
  <Application>Microsoft Office PowerPoint</Application>
  <PresentationFormat>Personalizado</PresentationFormat>
  <Paragraphs>328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30" baseType="lpstr">
      <vt:lpstr>Arial</vt:lpstr>
      <vt:lpstr>Calibri</vt:lpstr>
      <vt:lpstr>Cambria</vt:lpstr>
      <vt:lpstr>Century Gothic</vt:lpstr>
      <vt:lpstr>Comic Sans MS</vt:lpstr>
      <vt:lpstr>Georgia</vt:lpstr>
      <vt:lpstr>StarSymbol</vt:lpstr>
      <vt:lpstr>Symbol</vt:lpstr>
      <vt:lpstr>Times New Roman</vt:lpstr>
      <vt:lpstr>Wingdings</vt:lpstr>
      <vt:lpstr>Savon</vt:lpstr>
      <vt:lpstr>Savon</vt:lpstr>
      <vt:lpstr>COSTOS DE PRODUCCIÓN</vt:lpstr>
      <vt:lpstr>Costos y gastos</vt:lpstr>
      <vt:lpstr>Tabla 4.1 Clasificación de los costos de producción</vt:lpstr>
      <vt:lpstr>Tabla 4.1 Clasificación de los costos de producción</vt:lpstr>
      <vt:lpstr>Materias primas e insumos</vt:lpstr>
      <vt:lpstr>Presentación de PowerPoint</vt:lpstr>
      <vt:lpstr>Mano de obra – proceso arequipe</vt:lpstr>
      <vt:lpstr>Presentación de PowerPoint</vt:lpstr>
      <vt:lpstr>Presentación de PowerPoint</vt:lpstr>
      <vt:lpstr>Presentación de PowerPoint</vt:lpstr>
      <vt:lpstr>Presentación de PowerPoint</vt:lpstr>
      <vt:lpstr>COSTOS FIJOS</vt:lpstr>
      <vt:lpstr>COSTOS VARIABLES</vt:lpstr>
      <vt:lpstr>COSTOS TOTALES</vt:lpstr>
      <vt:lpstr>EL PUNTO DE EQUILIBRIO EN LA EMPRESA</vt:lpstr>
      <vt:lpstr>EL PUNTO DE EQUILIBRIO EN LA EMPRESA</vt:lpstr>
      <vt:lpstr>EL PUNTO DE EQUILIBRIO EN LA EMPRESA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Costos</dc:title>
  <dc:subject/>
  <dc:creator/>
  <dc:description/>
  <cp:lastModifiedBy>CELIO EDILBERTO PINEDA RODRIGUEZ</cp:lastModifiedBy>
  <cp:revision>28</cp:revision>
  <dcterms:created xsi:type="dcterms:W3CDTF">2022-08-16T09:26:25Z</dcterms:created>
  <dcterms:modified xsi:type="dcterms:W3CDTF">2022-08-24T18:54:20Z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Personalizado</vt:lpwstr>
  </property>
  <property fmtid="{D5CDD505-2E9C-101B-9397-08002B2CF9AE}" pid="3" name="Slides">
    <vt:i4>15</vt:i4>
  </property>
</Properties>
</file>